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0" r:id="rId4"/>
    <p:sldId id="270" r:id="rId5"/>
    <p:sldId id="267" r:id="rId6"/>
    <p:sldId id="268" r:id="rId7"/>
    <p:sldId id="269" r:id="rId8"/>
    <p:sldId id="258" r:id="rId9"/>
    <p:sldId id="259" r:id="rId10"/>
    <p:sldId id="262" r:id="rId11"/>
    <p:sldId id="264" r:id="rId12"/>
    <p:sldId id="261" r:id="rId13"/>
    <p:sldId id="263" r:id="rId14"/>
    <p:sldId id="265" r:id="rId15"/>
    <p:sldId id="266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83" autoAdjust="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8C53B-B155-46A7-A47C-5CC8C23126E9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2CF9B-4EF9-441C-923B-95B341271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Predictor</a:t>
            </a:r>
            <a:r>
              <a:rPr lang="en-US" baseline="0" dirty="0" smtClean="0"/>
              <a:t> derived from principal components of project. Independent variable = components, dependant variable = post-release failures</a:t>
            </a:r>
          </a:p>
          <a:p>
            <a:r>
              <a:rPr lang="en-US" baseline="0" dirty="0" smtClean="0"/>
              <a:t>Regression model 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CF9B-4EF9-441C-923B-95B341271E2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program is relevant to a concern if it should be removed or altered when the concern is pruned.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CF9B-4EF9-441C-923B-95B341271E2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46FF3-2915-40F9-9743-EFA8B8C22E3F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557D1-44E5-4B50-AD5E-9DD37289EB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causes bugs?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Joshua Sunshine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Mining: Hypotheses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76400"/>
            <a:ext cx="8825789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Mining: Methodology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08172"/>
            <a:ext cx="7620000" cy="4910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Mining: Metrics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05159"/>
            <a:ext cx="8229600" cy="3316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Mining: Results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 complexity metric correlate with failures?</a:t>
            </a:r>
          </a:p>
          <a:p>
            <a:pPr lvl="1"/>
            <a:r>
              <a:rPr lang="en-US" dirty="0" smtClean="0"/>
              <a:t>Failures correlate with metrics:</a:t>
            </a:r>
          </a:p>
          <a:p>
            <a:pPr lvl="2"/>
            <a:r>
              <a:rPr lang="en-US" dirty="0" smtClean="0"/>
              <a:t>B+C: Almost all metrics</a:t>
            </a:r>
          </a:p>
          <a:p>
            <a:pPr lvl="2"/>
            <a:r>
              <a:rPr lang="en-US" dirty="0" smtClean="0"/>
              <a:t>D: Only lines of code</a:t>
            </a:r>
          </a:p>
          <a:p>
            <a:pPr lvl="2"/>
            <a:r>
              <a:rPr lang="en-US" dirty="0" smtClean="0"/>
              <a:t>A+E: Sparse</a:t>
            </a:r>
          </a:p>
          <a:p>
            <a:r>
              <a:rPr lang="en-US" dirty="0" smtClean="0"/>
              <a:t>Is there a set of metric predictive in all projects?</a:t>
            </a:r>
          </a:p>
          <a:p>
            <a:pPr lvl="1"/>
            <a:r>
              <a:rPr lang="en-US" dirty="0" smtClean="0"/>
              <a:t>No!</a:t>
            </a:r>
          </a:p>
          <a:p>
            <a:r>
              <a:rPr lang="en-US" dirty="0" smtClean="0"/>
              <a:t>Are predictors obtained from one project applicable to other projects?</a:t>
            </a:r>
          </a:p>
          <a:p>
            <a:pPr lvl="1"/>
            <a:r>
              <a:rPr lang="en-US" dirty="0" smtClean="0"/>
              <a:t>Not really.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Mining: Results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combination of  metrics predictive?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Split projects 2/3 vs. 1/3, build predictor on 2/3 and evaluate prediction on 1/3.</a:t>
            </a:r>
          </a:p>
          <a:p>
            <a:pPr lvl="2"/>
            <a:r>
              <a:rPr lang="en-US" dirty="0" smtClean="0"/>
              <a:t>Significant correlation on 20/25, less successful on small projects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133600"/>
            <a:ext cx="7285092" cy="167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Mining 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Validity:</a:t>
            </a:r>
          </a:p>
          <a:p>
            <a:pPr lvl="1"/>
            <a:r>
              <a:rPr lang="en-US" dirty="0" smtClean="0"/>
              <a:t>Fixed bugs</a:t>
            </a:r>
          </a:p>
          <a:p>
            <a:pPr lvl="1"/>
            <a:r>
              <a:rPr lang="en-US" dirty="0" smtClean="0"/>
              <a:t>Severity</a:t>
            </a:r>
          </a:p>
          <a:p>
            <a:r>
              <a:rPr lang="en-US" dirty="0" smtClean="0"/>
              <a:t>Lessons learned:</a:t>
            </a:r>
          </a:p>
          <a:p>
            <a:pPr lvl="1"/>
            <a:r>
              <a:rPr lang="en-US" dirty="0" smtClean="0"/>
              <a:t>Complexity is an important predictor of bugs</a:t>
            </a:r>
          </a:p>
          <a:p>
            <a:pPr lvl="1"/>
            <a:r>
              <a:rPr lang="en-US" dirty="0" smtClean="0"/>
              <a:t>No particular complexity metric is very good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Crosscutting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Concern = “any consideration that can impact the implementation of the program”</a:t>
            </a:r>
          </a:p>
          <a:p>
            <a:pPr lvl="1"/>
            <a:r>
              <a:rPr lang="en-US" dirty="0" smtClean="0"/>
              <a:t>Requirement</a:t>
            </a:r>
          </a:p>
          <a:p>
            <a:pPr lvl="1"/>
            <a:r>
              <a:rPr lang="en-US" dirty="0" smtClean="0"/>
              <a:t>Algorithm</a:t>
            </a:r>
            <a:endParaRPr lang="en-US" dirty="0" smtClean="0"/>
          </a:p>
          <a:p>
            <a:r>
              <a:rPr lang="en-US" dirty="0" smtClean="0"/>
              <a:t>Crosscutting – “poor modularization”</a:t>
            </a:r>
          </a:p>
          <a:p>
            <a:r>
              <a:rPr lang="en-US" dirty="0" smtClean="0"/>
              <a:t>Why a problem?</a:t>
            </a:r>
          </a:p>
          <a:p>
            <a:pPr lvl="1"/>
            <a:r>
              <a:rPr lang="en-US" dirty="0" smtClean="0"/>
              <a:t>Redundancy</a:t>
            </a:r>
          </a:p>
          <a:p>
            <a:pPr lvl="1"/>
            <a:r>
              <a:rPr lang="en-US" dirty="0" smtClean="0"/>
              <a:t>Scattering</a:t>
            </a:r>
          </a:p>
          <a:p>
            <a:r>
              <a:rPr lang="en-US" dirty="0" smtClean="0"/>
              <a:t>Do crosscutting (DC) research question: Do crosscutting concerns correlate with externally visible quality attributes (e.g. bugs)?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DC: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H1: The more scattered a concern’s implementation is, the more bugs it will have, </a:t>
            </a:r>
          </a:p>
          <a:p>
            <a:r>
              <a:rPr lang="en-US" dirty="0" smtClean="0"/>
              <a:t>H2: … regardless of implementation size.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DC: Methodology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Case studies of open source Java programs:</a:t>
            </a:r>
          </a:p>
          <a:p>
            <a:pPr lvl="1"/>
            <a:r>
              <a:rPr lang="en-US" dirty="0" smtClean="0"/>
              <a:t>Select concerns:</a:t>
            </a:r>
          </a:p>
          <a:p>
            <a:pPr lvl="2"/>
            <a:r>
              <a:rPr lang="en-US" dirty="0" smtClean="0"/>
              <a:t>Actual concerns (not theoretical ones that are not project specific)</a:t>
            </a:r>
          </a:p>
          <a:p>
            <a:pPr lvl="2"/>
            <a:r>
              <a:rPr lang="en-US" dirty="0" smtClean="0"/>
              <a:t>Set of concerns should encompass most of the code</a:t>
            </a:r>
          </a:p>
          <a:p>
            <a:pPr lvl="2"/>
            <a:r>
              <a:rPr lang="en-US" dirty="0" smtClean="0"/>
              <a:t>Statistically significant number</a:t>
            </a:r>
          </a:p>
          <a:p>
            <a:pPr lvl="1"/>
            <a:r>
              <a:rPr lang="en-US" dirty="0" smtClean="0"/>
              <a:t>Map bug to concern</a:t>
            </a:r>
          </a:p>
          <a:p>
            <a:pPr lvl="2"/>
            <a:r>
              <a:rPr lang="en-US" dirty="0" smtClean="0"/>
              <a:t>Map bug to code</a:t>
            </a:r>
          </a:p>
          <a:p>
            <a:pPr lvl="2"/>
            <a:r>
              <a:rPr lang="en-US" dirty="0" smtClean="0"/>
              <a:t>Automatically map bug to concern from earlier mapping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DC: Methodology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studies of open source Java programs:</a:t>
            </a:r>
          </a:p>
          <a:p>
            <a:pPr lvl="1"/>
            <a:r>
              <a:rPr lang="en-US" dirty="0" smtClean="0"/>
              <a:t>Reverse engineer the concern code-mapping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Mine, automatically the bug code mapping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2667000"/>
            <a:ext cx="3505200" cy="170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4648200"/>
            <a:ext cx="6305731" cy="1867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Bug taxonomy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Bug components:</a:t>
            </a:r>
          </a:p>
          <a:p>
            <a:pPr lvl="1"/>
            <a:r>
              <a:rPr lang="en-US" dirty="0" smtClean="0"/>
              <a:t>Fault/Defect</a:t>
            </a:r>
          </a:p>
          <a:p>
            <a:pPr lvl="1"/>
            <a:r>
              <a:rPr lang="en-US" dirty="0" smtClean="0"/>
              <a:t>Error</a:t>
            </a:r>
          </a:p>
          <a:p>
            <a:pPr lvl="1"/>
            <a:r>
              <a:rPr lang="en-US" dirty="0" smtClean="0"/>
              <a:t>Failure</a:t>
            </a:r>
          </a:p>
          <a:p>
            <a:r>
              <a:rPr lang="en-US" dirty="0" smtClean="0"/>
              <a:t>Bug categories</a:t>
            </a:r>
          </a:p>
          <a:p>
            <a:pPr lvl="1"/>
            <a:r>
              <a:rPr lang="en-US" dirty="0" smtClean="0"/>
              <a:t>Post/pre release</a:t>
            </a:r>
          </a:p>
          <a:p>
            <a:pPr lvl="1"/>
            <a:r>
              <a:rPr lang="en-US" dirty="0" smtClean="0"/>
              <a:t>Process stage</a:t>
            </a:r>
          </a:p>
          <a:p>
            <a:pPr lvl="1"/>
            <a:r>
              <a:rPr lang="en-US" dirty="0" smtClean="0"/>
              <a:t>Hazard = Severity x Probability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DC: 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Results:</a:t>
            </a:r>
          </a:p>
          <a:p>
            <a:pPr lvl="1"/>
            <a:r>
              <a:rPr lang="en-US" dirty="0" smtClean="0"/>
              <a:t>Excellent correlation in all case studies</a:t>
            </a:r>
          </a:p>
          <a:p>
            <a:r>
              <a:rPr lang="en-US" dirty="0" smtClean="0"/>
              <a:t>Validity:</a:t>
            </a:r>
          </a:p>
          <a:p>
            <a:pPr lvl="1"/>
            <a:r>
              <a:rPr lang="en-US" dirty="0" smtClean="0"/>
              <a:t>Subjectivity of concern code assignment</a:t>
            </a:r>
          </a:p>
          <a:p>
            <a:r>
              <a:rPr lang="en-US" dirty="0" smtClean="0"/>
              <a:t>Lessons learned:</a:t>
            </a:r>
          </a:p>
          <a:p>
            <a:pPr lvl="1"/>
            <a:r>
              <a:rPr lang="en-US" dirty="0" smtClean="0"/>
              <a:t>Cross cutting concerns correlate with bugs</a:t>
            </a:r>
          </a:p>
          <a:p>
            <a:pPr lvl="1"/>
            <a:r>
              <a:rPr lang="en-US" dirty="0" smtClean="0"/>
              <a:t>More data needed, but perhaps this is the complexity metric the Mining team was after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causes bugs? Everything!</a:t>
            </a:r>
          </a:p>
          <a:p>
            <a:r>
              <a:rPr lang="en-US" dirty="0" smtClean="0"/>
              <a:t>However, some important causes of bugs can be alleviated:</a:t>
            </a:r>
          </a:p>
          <a:p>
            <a:pPr lvl="1"/>
            <a:r>
              <a:rPr lang="en-US" dirty="0" smtClean="0"/>
              <a:t>Strange bug patterns? Reshuffle QA</a:t>
            </a:r>
          </a:p>
          <a:p>
            <a:pPr lvl="1"/>
            <a:r>
              <a:rPr lang="en-US" dirty="0" smtClean="0"/>
              <a:t>Complex code? Use new language and designs</a:t>
            </a:r>
          </a:p>
          <a:p>
            <a:pPr lvl="1"/>
            <a:r>
              <a:rPr lang="en-US" dirty="0" smtClean="0"/>
              <a:t>Cross-cutting concerns? </a:t>
            </a:r>
            <a:r>
              <a:rPr lang="en-US" dirty="0" err="1" smtClean="0"/>
              <a:t>Refactor</a:t>
            </a:r>
            <a:r>
              <a:rPr lang="en-US" dirty="0" smtClean="0"/>
              <a:t> or use aspect-oriented programming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Module fault history is predictive of future faults. </a:t>
            </a:r>
          </a:p>
          <a:p>
            <a:r>
              <a:rPr lang="en-US" dirty="0" smtClean="0"/>
              <a:t>Lessons:</a:t>
            </a:r>
          </a:p>
          <a:p>
            <a:pPr lvl="1"/>
            <a:r>
              <a:rPr lang="en-US" dirty="0" smtClean="0"/>
              <a:t>Team</a:t>
            </a:r>
          </a:p>
          <a:p>
            <a:pPr lvl="1"/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Complexity</a:t>
            </a:r>
          </a:p>
          <a:p>
            <a:pPr lvl="1"/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Domain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process have an affect on the distribution or number of bugs? Corollaries:</a:t>
            </a:r>
          </a:p>
          <a:p>
            <a:pPr lvl="1"/>
            <a:r>
              <a:rPr lang="en-US" dirty="0" smtClean="0"/>
              <a:t>Can we improve the failure rate of software by changing process? </a:t>
            </a:r>
          </a:p>
          <a:p>
            <a:pPr lvl="1"/>
            <a:r>
              <a:rPr lang="en-US" dirty="0" smtClean="0"/>
              <a:t>Which process changes have the biggest affect on failure rate?</a:t>
            </a:r>
          </a:p>
          <a:p>
            <a:r>
              <a:rPr lang="en-US" dirty="0" smtClean="0"/>
              <a:t>Orthogonal Defect Classification1 Research Question: How can we use bug data to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ODC: Bug Categories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270" y="1600200"/>
            <a:ext cx="77334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ODC: Signatures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95400"/>
            <a:ext cx="8610600" cy="512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ODC: 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Validity</a:t>
            </a:r>
          </a:p>
          <a:p>
            <a:pPr lvl="1"/>
            <a:r>
              <a:rPr lang="en-US" dirty="0" smtClean="0"/>
              <a:t>How do we derive signatures</a:t>
            </a:r>
          </a:p>
          <a:p>
            <a:pPr lvl="1"/>
            <a:r>
              <a:rPr lang="en-US" dirty="0" smtClean="0"/>
              <a:t>Can we use signatures from one company to understand another?</a:t>
            </a:r>
          </a:p>
          <a:p>
            <a:r>
              <a:rPr lang="en-US" dirty="0" smtClean="0"/>
              <a:t>Lessons learned:</a:t>
            </a:r>
          </a:p>
          <a:p>
            <a:pPr lvl="1"/>
            <a:r>
              <a:rPr lang="en-US" dirty="0" smtClean="0"/>
              <a:t>QA Processes correlates with bugs</a:t>
            </a:r>
          </a:p>
          <a:p>
            <a:pPr lvl="1"/>
            <a:r>
              <a:rPr lang="en-US" dirty="0" smtClean="0"/>
              <a:t>Non-QA processes?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Code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metrics</a:t>
            </a:r>
          </a:p>
          <a:p>
            <a:pPr lvl="1"/>
            <a:r>
              <a:rPr lang="en-US" dirty="0" err="1" smtClean="0"/>
              <a:t>Cyclomatic</a:t>
            </a:r>
            <a:r>
              <a:rPr lang="en-US" dirty="0" smtClean="0"/>
              <a:t> complexity (# control-flow paths)</a:t>
            </a:r>
          </a:p>
          <a:p>
            <a:pPr lvl="1"/>
            <a:r>
              <a:rPr lang="en-US" dirty="0" smtClean="0"/>
              <a:t>Halstead complexity measures (# distinct operators/operands vs. # total operators/operands)</a:t>
            </a:r>
          </a:p>
          <a:p>
            <a:r>
              <a:rPr lang="en-US" dirty="0" smtClean="0"/>
              <a:t>OO metrics </a:t>
            </a:r>
          </a:p>
          <a:p>
            <a:r>
              <a:rPr lang="en-US" dirty="0" smtClean="0"/>
              <a:t>Traditional and OO code complexity metrics predict fault density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 vs. post-release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than 2% of faults lead to mean time to failure in less than 50 years!</a:t>
            </a:r>
          </a:p>
          <a:p>
            <a:r>
              <a:rPr lang="en-US" dirty="0" smtClean="0"/>
              <a:t>Even among the 2% only a small percentage survive QA and are found post-release</a:t>
            </a:r>
          </a:p>
          <a:p>
            <a:r>
              <a:rPr lang="en-US" dirty="0" smtClean="0"/>
              <a:t>Research question: Does code complexity predict post-release failures?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625</Words>
  <Application>Microsoft Office PowerPoint</Application>
  <PresentationFormat>On-screen Show (4:3)</PresentationFormat>
  <Paragraphs>119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What causes bugs?</vt:lpstr>
      <vt:lpstr>Bug taxonomy</vt:lpstr>
      <vt:lpstr>Historical Data</vt:lpstr>
      <vt:lpstr>Process</vt:lpstr>
      <vt:lpstr>ODC: Bug Categories</vt:lpstr>
      <vt:lpstr>ODC: Signatures</vt:lpstr>
      <vt:lpstr>ODC: Critique</vt:lpstr>
      <vt:lpstr>Code Complexity</vt:lpstr>
      <vt:lpstr>Pre vs. post-release</vt:lpstr>
      <vt:lpstr>Mining: Hypotheses</vt:lpstr>
      <vt:lpstr>Mining: Methodology</vt:lpstr>
      <vt:lpstr>Mining: Metrics</vt:lpstr>
      <vt:lpstr>Mining: Results 1</vt:lpstr>
      <vt:lpstr>Mining: Results 2</vt:lpstr>
      <vt:lpstr>Mining Critique</vt:lpstr>
      <vt:lpstr>Crosscutting concerns</vt:lpstr>
      <vt:lpstr>DC: Hypotheses</vt:lpstr>
      <vt:lpstr>DC: Methodology 1</vt:lpstr>
      <vt:lpstr>DC: Methodology 2</vt:lpstr>
      <vt:lpstr>DC: Critique</vt:lpstr>
      <vt:lpstr>Conclusion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causes bugs?</dc:title>
  <dc:creator>jssunshi</dc:creator>
  <cp:lastModifiedBy>jssunshi</cp:lastModifiedBy>
  <cp:revision>24</cp:revision>
  <dcterms:created xsi:type="dcterms:W3CDTF">2011-03-17T01:26:08Z</dcterms:created>
  <dcterms:modified xsi:type="dcterms:W3CDTF">2011-03-22T12:27:09Z</dcterms:modified>
</cp:coreProperties>
</file>